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0" r:id="rId2"/>
    <p:sldId id="311" r:id="rId3"/>
    <p:sldId id="302" r:id="rId4"/>
    <p:sldId id="303" r:id="rId5"/>
    <p:sldId id="307" r:id="rId6"/>
    <p:sldId id="304" r:id="rId7"/>
    <p:sldId id="314" r:id="rId8"/>
    <p:sldId id="313" r:id="rId9"/>
    <p:sldId id="315" r:id="rId10"/>
    <p:sldId id="316" r:id="rId11"/>
    <p:sldId id="312" r:id="rId12"/>
  </p:sldIdLst>
  <p:sldSz cx="12171363" cy="683895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4194">
          <p15:clr>
            <a:srgbClr val="A4A3A4"/>
          </p15:clr>
        </p15:guide>
        <p15:guide id="3" orient="horz" pos="794">
          <p15:clr>
            <a:srgbClr val="A4A3A4"/>
          </p15:clr>
        </p15:guide>
        <p15:guide id="4" orient="horz" pos="1102">
          <p15:clr>
            <a:srgbClr val="A4A3A4"/>
          </p15:clr>
        </p15:guide>
        <p15:guide id="5" pos="114">
          <p15:clr>
            <a:srgbClr val="A4A3A4"/>
          </p15:clr>
        </p15:guide>
        <p15:guide id="6" pos="7550">
          <p15:clr>
            <a:srgbClr val="A4A3A4"/>
          </p15:clr>
        </p15:guide>
        <p15:guide id="7" pos="4466">
          <p15:clr>
            <a:srgbClr val="A4A3A4"/>
          </p15:clr>
        </p15:guide>
        <p15:guide id="8" pos="566">
          <p15:clr>
            <a:srgbClr val="A4A3A4"/>
          </p15:clr>
        </p15:guide>
        <p15:guide id="9" pos="7096">
          <p15:clr>
            <a:srgbClr val="A4A3A4"/>
          </p15:clr>
        </p15:guide>
        <p15:guide id="10" pos="3944">
          <p15:clr>
            <a:srgbClr val="A4A3A4"/>
          </p15:clr>
        </p15:guide>
        <p15:guide id="11" pos="2812">
          <p15:clr>
            <a:srgbClr val="A4A3A4"/>
          </p15:clr>
        </p15:guide>
        <p15:guide id="12" pos="4694">
          <p15:clr>
            <a:srgbClr val="A4A3A4"/>
          </p15:clr>
        </p15:guide>
        <p15:guide id="13" pos="3038">
          <p15:clr>
            <a:srgbClr val="A4A3A4"/>
          </p15:clr>
        </p15:guide>
        <p15:guide id="14" pos="37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41" autoAdjust="0"/>
    <p:restoredTop sz="50000" autoAdjust="0"/>
  </p:normalViewPr>
  <p:slideViewPr>
    <p:cSldViewPr snapToGrid="0" snapToObjects="1" showGuides="1">
      <p:cViewPr varScale="1">
        <p:scale>
          <a:sx n="33" d="100"/>
          <a:sy n="33" d="100"/>
        </p:scale>
        <p:origin x="1428" y="48"/>
      </p:cViewPr>
      <p:guideLst>
        <p:guide orient="horz" pos="112"/>
        <p:guide orient="horz" pos="4194"/>
        <p:guide orient="horz" pos="794"/>
        <p:guide orient="horz" pos="1102"/>
        <p:guide pos="114"/>
        <p:guide pos="7550"/>
        <p:guide pos="4466"/>
        <p:guide pos="566"/>
        <p:guide pos="7096"/>
        <p:guide pos="3944"/>
        <p:guide pos="2812"/>
        <p:guide pos="4694"/>
        <p:guide pos="3038"/>
        <p:guide pos="3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5CD1-7F8B-AE43-8DB2-F1484390F725}" type="datetimeFigureOut">
              <a:rPr lang="sv-SE" smtClean="0"/>
              <a:t>2023-06-22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F4A6-1892-C84B-AF0F-EB3D5E5F1C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56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EF4A6-1892-C84B-AF0F-EB3D5E5F1C4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4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EF4A6-1892-C84B-AF0F-EB3D5E5F1C4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EF4A6-1892-C84B-AF0F-EB3D5E5F1C4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8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EF4A6-1892-C84B-AF0F-EB3D5E5F1C4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9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5379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55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24400" y="1843907"/>
            <a:ext cx="65405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6" y="1762125"/>
            <a:ext cx="356552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594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53300" y="1843907"/>
            <a:ext cx="39116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5" y="1762125"/>
            <a:ext cx="619124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9896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8971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664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72200" y="1843907"/>
            <a:ext cx="50927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8525" y="1762125"/>
            <a:ext cx="4854575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43146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8525" y="1749425"/>
            <a:ext cx="10366375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3351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999" y="381001"/>
            <a:ext cx="11604625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450" y="1112256"/>
            <a:ext cx="3207776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3741" y="6258236"/>
            <a:ext cx="2839985" cy="364111"/>
          </a:xfrm>
          <a:prstGeom prst="rect">
            <a:avLst/>
          </a:prstGeom>
        </p:spPr>
        <p:txBody>
          <a:bodyPr/>
          <a:lstStyle/>
          <a:p>
            <a:fld id="{6F41F077-BE6B-9B41-B73D-E0AB90ACB554}" type="datetime1">
              <a:rPr lang="sv-SE" smtClean="0"/>
              <a:t>2023-06-22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14" y="6258236"/>
            <a:ext cx="6443663" cy="364111"/>
          </a:xfrm>
          <a:prstGeom prst="rect">
            <a:avLst/>
          </a:prstGeom>
        </p:spPr>
        <p:txBody>
          <a:bodyPr/>
          <a:lstStyle/>
          <a:p>
            <a:r>
              <a:rPr lang="sv-SE"/>
              <a:t>STIAS, 22 November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2717" y="6258236"/>
            <a:ext cx="1318564" cy="364111"/>
          </a:xfrm>
          <a:prstGeom prst="rect">
            <a:avLst/>
          </a:prstGeom>
        </p:spPr>
        <p:txBody>
          <a:bodyPr/>
          <a:lstStyle/>
          <a:p>
            <a:fld id="{D9A8B098-06D4-0644-B7E9-7CFDEC7FEB6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4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7072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1882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8376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87469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4001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000"/>
            <a:ext cx="12310364" cy="69839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256555"/>
            <a:ext cx="104584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</p:txBody>
      </p:sp>
      <p:cxnSp>
        <p:nvCxnSpPr>
          <p:cNvPr id="8" name="Rak 7"/>
          <p:cNvCxnSpPr/>
          <p:nvPr/>
        </p:nvCxnSpPr>
        <p:spPr bwMode="auto">
          <a:xfrm>
            <a:off x="898525" y="1499383"/>
            <a:ext cx="103663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C611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Bildobjekt 10" descr="LundUniversity_C2line RGB 15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69112" y="55415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3" r:id="rId11"/>
    <p:sldLayoutId id="2147483654" r:id="rId12"/>
    <p:sldLayoutId id="2147483656" r:id="rId13"/>
    <p:sldLayoutId id="2147483655" r:id="rId14"/>
    <p:sldLayoutId id="2147483660" r:id="rId15"/>
    <p:sldLayoutId id="2147483657" r:id="rId16"/>
    <p:sldLayoutId id="2147483658" r:id="rId17"/>
    <p:sldLayoutId id="2147483659" r:id="rId18"/>
    <p:sldLayoutId id="214748366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230400" indent="-2304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200" kern="1200" baseline="0">
          <a:solidFill>
            <a:schemeClr val="tx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6114"/>
        </a:buClr>
        <a:buFont typeface="Lucida Grande"/>
        <a:buChar char="»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PPT_universitetshuset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" t="20679" r="-220" b="4249"/>
          <a:stretch/>
        </p:blipFill>
        <p:spPr>
          <a:xfrm>
            <a:off x="0" y="-151081"/>
            <a:ext cx="12088108" cy="6729984"/>
          </a:xfrm>
          <a:prstGeom prst="rect">
            <a:avLst/>
          </a:prstGeom>
        </p:spPr>
      </p:pic>
      <p:sp>
        <p:nvSpPr>
          <p:cNvPr id="17" name="Rektangel 16"/>
          <p:cNvSpPr/>
          <p:nvPr/>
        </p:nvSpPr>
        <p:spPr bwMode="auto">
          <a:xfrm>
            <a:off x="4020285" y="1500150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ubrik 1"/>
          <p:cNvSpPr txBox="1">
            <a:spLocks/>
          </p:cNvSpPr>
          <p:nvPr/>
        </p:nvSpPr>
        <p:spPr>
          <a:xfrm>
            <a:off x="4228097" y="1467997"/>
            <a:ext cx="7646403" cy="867261"/>
          </a:xfrm>
          <a:prstGeom prst="rect">
            <a:avLst/>
          </a:prstGeom>
        </p:spPr>
        <p:txBody>
          <a:bodyPr lIns="0" tIns="97200" rIns="0" bIns="82800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r>
              <a:rPr lang="sv-SE" sz="3200" dirty="0" err="1"/>
              <a:t>SFAMs</a:t>
            </a:r>
            <a:r>
              <a:rPr lang="sv-SE" sz="3200" dirty="0"/>
              <a:t> 50-årsjubileum 2023</a:t>
            </a:r>
          </a:p>
          <a:p>
            <a:r>
              <a:rPr lang="sv-SE" sz="3200" dirty="0"/>
              <a:t>Hur utbilda allmänläkare?</a:t>
            </a:r>
          </a:p>
          <a:p>
            <a:endParaRPr lang="sv-SE" sz="3200" dirty="0"/>
          </a:p>
        </p:txBody>
      </p:sp>
      <p:sp>
        <p:nvSpPr>
          <p:cNvPr id="19" name="Underrubrik 2"/>
          <p:cNvSpPr txBox="1">
            <a:spLocks/>
          </p:cNvSpPr>
          <p:nvPr/>
        </p:nvSpPr>
        <p:spPr>
          <a:xfrm>
            <a:off x="4383598" y="2506405"/>
            <a:ext cx="7490902" cy="21221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None/>
              <a:defRPr sz="1200" b="1" kern="1200" cap="all" spc="1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None/>
              <a:defRPr sz="22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Lucida Grande"/>
              <a:buNone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9C6114"/>
              </a:buClr>
              <a:buFont typeface="Arial"/>
              <a:buNone/>
              <a:defRPr sz="20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margareta</a:t>
            </a:r>
            <a:r>
              <a:rPr lang="sv-SE" dirty="0"/>
              <a:t> Troein 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88900" y="95584"/>
            <a:ext cx="12084208" cy="6744042"/>
            <a:chOff x="88900" y="95584"/>
            <a:chExt cx="12084208" cy="6744042"/>
          </a:xfrm>
        </p:grpSpPr>
        <p:sp>
          <p:nvSpPr>
            <p:cNvPr id="7" name="Rektangel 6"/>
            <p:cNvSpPr/>
            <p:nvPr/>
          </p:nvSpPr>
          <p:spPr bwMode="auto">
            <a:xfrm>
              <a:off x="88900" y="95584"/>
              <a:ext cx="11999208" cy="6654466"/>
            </a:xfrm>
            <a:prstGeom prst="rect">
              <a:avLst/>
            </a:prstGeom>
            <a:noFill/>
            <a:ln w="18415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Bildobjekt 11" descr="Lunds sigill RGB 150.png"/>
            <p:cNvPicPr>
              <a:picLocks noChangeAspect="1"/>
            </p:cNvPicPr>
            <p:nvPr/>
          </p:nvPicPr>
          <p:blipFill>
            <a:blip r:embed="rId4"/>
            <a:srcRect r="17691" b="21541"/>
            <a:stretch>
              <a:fillRect/>
            </a:stretch>
          </p:blipFill>
          <p:spPr>
            <a:xfrm>
              <a:off x="9255600" y="4042800"/>
              <a:ext cx="2917508" cy="27968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1908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har hänt?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Från tjänstgöringsmånader till måluppfyllelse</a:t>
            </a:r>
          </a:p>
          <a:p>
            <a:endParaRPr lang="sv-SE" dirty="0"/>
          </a:p>
          <a:p>
            <a:r>
              <a:rPr lang="sv-SE" dirty="0"/>
              <a:t>Utveckling av begrepp som beskriver vår verksamhet </a:t>
            </a:r>
            <a:br>
              <a:rPr lang="sv-SE" dirty="0"/>
            </a:br>
            <a:r>
              <a:rPr lang="sv-SE" dirty="0"/>
              <a:t>sjukdomskompetens</a:t>
            </a:r>
            <a:br>
              <a:rPr lang="sv-SE" dirty="0"/>
            </a:br>
            <a:r>
              <a:rPr lang="sv-SE" dirty="0"/>
              <a:t>relationskompetens</a:t>
            </a:r>
          </a:p>
          <a:p>
            <a:endParaRPr lang="sv-SE" dirty="0"/>
          </a:p>
          <a:p>
            <a:r>
              <a:rPr lang="sv-SE" dirty="0"/>
              <a:t>Allmänmedicin som viktig arena i den nya 6-åriga läkarutbildningen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31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12ABC5-A146-FF4C-9FA2-3524A774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804403D3-A0D6-BA4A-BB0C-2876324E2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1964" y="256555"/>
            <a:ext cx="4656666" cy="62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D2C337-236A-A945-AB49-653CECEC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CB51C52-9F34-5941-88A0-41AAE9115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191" y="119136"/>
            <a:ext cx="9570357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hälften av 1900-talet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Svårt att rekrytera</a:t>
            </a:r>
          </a:p>
          <a:p>
            <a:r>
              <a:rPr lang="sv-SE" dirty="0"/>
              <a:t>Meritering = många år på sjukhus</a:t>
            </a:r>
          </a:p>
        </p:txBody>
      </p:sp>
    </p:spTree>
    <p:extLst>
      <p:ext uri="{BB962C8B-B14F-4D97-AF65-F5344CB8AC3E}">
        <p14:creationId xmlns:p14="http://schemas.microsoft.com/office/powerpoint/2010/main" val="16843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1963 landstingen tar över provinsialläkarna </a:t>
            </a:r>
          </a:p>
          <a:p>
            <a:endParaRPr lang="sv-SE" dirty="0"/>
          </a:p>
          <a:p>
            <a:r>
              <a:rPr lang="sv-SE" dirty="0"/>
              <a:t>1000 tjänster = 1/7000 </a:t>
            </a:r>
            <a:r>
              <a:rPr lang="sv-SE" dirty="0" err="1"/>
              <a:t>inv</a:t>
            </a:r>
            <a:r>
              <a:rPr lang="sv-SE" dirty="0"/>
              <a:t> men 40% vakanta</a:t>
            </a:r>
          </a:p>
          <a:p>
            <a:endParaRPr lang="sv-SE" dirty="0"/>
          </a:p>
          <a:p>
            <a:r>
              <a:rPr lang="sv-SE" dirty="0"/>
              <a:t>Utbildning för provinsialläkare  krävdes  8 mån på sjukhus  och från 1969 krävdes 3 år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492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843907"/>
            <a:ext cx="10458450" cy="4244072"/>
          </a:xfrm>
        </p:spPr>
        <p:txBody>
          <a:bodyPr/>
          <a:lstStyle/>
          <a:p>
            <a:r>
              <a:rPr lang="sv-SE" dirty="0"/>
              <a:t>1970 sjukronorsreformen. Färre </a:t>
            </a:r>
            <a:r>
              <a:rPr lang="sv-SE" dirty="0" err="1"/>
              <a:t>pat</a:t>
            </a:r>
            <a:r>
              <a:rPr lang="sv-SE" dirty="0"/>
              <a:t> togs emot på sjukhusens öppenvård</a:t>
            </a:r>
          </a:p>
          <a:p>
            <a:endParaRPr lang="sv-SE" dirty="0"/>
          </a:p>
          <a:p>
            <a:r>
              <a:rPr lang="sv-SE" dirty="0"/>
              <a:t>1972 distriktsläkare</a:t>
            </a:r>
          </a:p>
          <a:p>
            <a:endParaRPr lang="sv-SE" dirty="0"/>
          </a:p>
          <a:p>
            <a:r>
              <a:rPr lang="sv-SE" dirty="0"/>
              <a:t>Från 1972 utbildning 4 år sjukhus, 6 veckokurser (NLV)</a:t>
            </a:r>
          </a:p>
          <a:p>
            <a:r>
              <a:rPr lang="sv-SE" dirty="0"/>
              <a:t>Styrdes av NLVs ämnesexpertgrupp i allmänmedicin, dominerad av andra specialiteter</a:t>
            </a:r>
          </a:p>
          <a:p>
            <a:r>
              <a:rPr lang="sv-SE" dirty="0"/>
              <a:t>Inkluderade 6 mån antingen vårdcentral eller socialmedicin</a:t>
            </a:r>
          </a:p>
          <a:p>
            <a:endParaRPr lang="sv-SE" dirty="0"/>
          </a:p>
          <a:p>
            <a:r>
              <a:rPr lang="sv-SE" dirty="0"/>
              <a:t>Översyn av specialiteter, </a:t>
            </a:r>
            <a:r>
              <a:rPr lang="sv-SE" dirty="0" err="1"/>
              <a:t>inkl</a:t>
            </a:r>
            <a:r>
              <a:rPr lang="sv-SE" dirty="0"/>
              <a:t> </a:t>
            </a:r>
            <a:r>
              <a:rPr lang="sv-SE" dirty="0" err="1"/>
              <a:t>AgA</a:t>
            </a:r>
            <a:r>
              <a:rPr lang="sv-SE" dirty="0"/>
              <a:t>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184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80-talet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1982 specialistkompetens i allmänmedicin: </a:t>
            </a:r>
            <a:br>
              <a:rPr lang="sv-SE" dirty="0"/>
            </a:br>
            <a:r>
              <a:rPr lang="sv-SE" dirty="0"/>
              <a:t>4,5 års utbildning, </a:t>
            </a:r>
            <a:br>
              <a:rPr lang="sv-SE" dirty="0"/>
            </a:br>
            <a:r>
              <a:rPr lang="sv-SE" dirty="0"/>
              <a:t>varav 2 år allmänmedicin</a:t>
            </a:r>
            <a:br>
              <a:rPr lang="sv-SE" dirty="0"/>
            </a:br>
            <a:endParaRPr lang="sv-SE" dirty="0"/>
          </a:p>
          <a:p>
            <a:r>
              <a:rPr lang="sv-SE" dirty="0"/>
              <a:t>handledning obligatoriskt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40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Kunskapssyn?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Kunskap utvecklas och förs ut på sjukhusen</a:t>
            </a:r>
          </a:p>
          <a:p>
            <a:r>
              <a:rPr lang="sv-SE" dirty="0"/>
              <a:t>om man vistas på en klinik lär man sig det som behövs för arbete som läkare</a:t>
            </a:r>
          </a:p>
          <a:p>
            <a:r>
              <a:rPr lang="sv-SE" dirty="0"/>
              <a:t>Sjukhusspecialisterna ska bestämma vad allmänläkare behöver kunna och styra utbildningen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227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90-talet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tar makten: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NLVs ämnesexpert enbart allmänmedicinare</a:t>
            </a:r>
          </a:p>
          <a:p>
            <a:r>
              <a:rPr lang="sv-SE" dirty="0"/>
              <a:t>Så småningom målrelaterad utbildning, med inslag av obligatoriska tjänstgöringar</a:t>
            </a:r>
          </a:p>
          <a:p>
            <a:r>
              <a:rPr lang="sv-SE" dirty="0"/>
              <a:t>I normalfallet fem år utbildning, som andra.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29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bidrog?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 om obligatorisk handledning och finansiering av kurser</a:t>
            </a:r>
          </a:p>
          <a:p>
            <a:r>
              <a:rPr lang="sv-SE" dirty="0"/>
              <a:t>Arbetet med frivillig specialistexamen från 1989 </a:t>
            </a:r>
            <a:br>
              <a:rPr lang="sv-SE" dirty="0"/>
            </a:br>
            <a:r>
              <a:rPr lang="sv-SE" dirty="0" err="1"/>
              <a:t>summativ</a:t>
            </a:r>
            <a:r>
              <a:rPr lang="sv-SE" dirty="0"/>
              <a:t> bedömning</a:t>
            </a:r>
            <a:br>
              <a:rPr lang="sv-SE" dirty="0"/>
            </a:br>
            <a:r>
              <a:rPr lang="sv-SE" dirty="0"/>
              <a:t>mål, metoder för bedömning</a:t>
            </a:r>
          </a:p>
          <a:p>
            <a:r>
              <a:rPr lang="sv-SE" dirty="0"/>
              <a:t> Mitt-i ST formativ bedömning</a:t>
            </a:r>
          </a:p>
          <a:p>
            <a:r>
              <a:rPr lang="sv-SE" dirty="0"/>
              <a:t>Arbetet med målbeskrivningar, uppdateringar</a:t>
            </a:r>
          </a:p>
          <a:p>
            <a:r>
              <a:rPr lang="sv-SE" dirty="0"/>
              <a:t>Uppbyggnaden av studierektorsfunktionerna och nätverk för dem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8633027"/>
      </p:ext>
    </p:extLst>
  </p:cSld>
  <p:clrMapOvr>
    <a:masterClrMapping/>
  </p:clrMapOvr>
</p:sld>
</file>

<file path=ppt/theme/theme1.xml><?xml version="1.0" encoding="utf-8"?>
<a:theme xmlns:a="http://schemas.openxmlformats.org/drawingml/2006/main" name="LU_PPT-mall_ENG_16-9">
  <a:themeElements>
    <a:clrScheme name="Anpassad 3">
      <a:dk1>
        <a:srgbClr val="9C6114"/>
      </a:dk1>
      <a:lt1>
        <a:sysClr val="window" lastClr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eng-16-9-template-ppt-lu</Template>
  <TotalTime>6409</TotalTime>
  <Words>258</Words>
  <Application>Microsoft Office PowerPoint</Application>
  <PresentationFormat>Anpassad</PresentationFormat>
  <Paragraphs>55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Grande</vt:lpstr>
      <vt:lpstr>Times New Roman</vt:lpstr>
      <vt:lpstr>LU_PPT-mall_ENG_16-9</vt:lpstr>
      <vt:lpstr>PowerPoint-presentation</vt:lpstr>
      <vt:lpstr>PowerPoint-presentation</vt:lpstr>
      <vt:lpstr>Första hälften av 1900-talet</vt:lpstr>
      <vt:lpstr>60-talet</vt:lpstr>
      <vt:lpstr>70-talet</vt:lpstr>
      <vt:lpstr>80-talet</vt:lpstr>
      <vt:lpstr>Kunskapssyn?</vt:lpstr>
      <vt:lpstr>90-talet</vt:lpstr>
      <vt:lpstr>Vad bidrog?</vt:lpstr>
      <vt:lpstr>Vad har hänt?</vt:lpstr>
      <vt:lpstr>PowerPoint-presentation</vt:lpstr>
    </vt:vector>
  </TitlesOfParts>
  <Company>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</dc:creator>
  <cp:lastModifiedBy>Anette Sauer Ngijol</cp:lastModifiedBy>
  <cp:revision>72</cp:revision>
  <dcterms:created xsi:type="dcterms:W3CDTF">2017-02-05T17:15:51Z</dcterms:created>
  <dcterms:modified xsi:type="dcterms:W3CDTF">2023-06-22T07:13:41Z</dcterms:modified>
</cp:coreProperties>
</file>